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314" r:id="rId5"/>
    <p:sldId id="316" r:id="rId6"/>
    <p:sldId id="318" r:id="rId7"/>
    <p:sldId id="319" r:id="rId8"/>
    <p:sldId id="320" r:id="rId9"/>
    <p:sldId id="321" r:id="rId10"/>
    <p:sldId id="322" r:id="rId11"/>
    <p:sldId id="324" r:id="rId12"/>
    <p:sldId id="323" r:id="rId13"/>
    <p:sldId id="325" r:id="rId14"/>
    <p:sldId id="326" r:id="rId15"/>
    <p:sldId id="327" r:id="rId16"/>
    <p:sldId id="32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1" autoAdjust="0"/>
    <p:restoredTop sz="83810" autoAdjust="0"/>
  </p:normalViewPr>
  <p:slideViewPr>
    <p:cSldViewPr snapToGrid="0">
      <p:cViewPr varScale="1">
        <p:scale>
          <a:sx n="73" d="100"/>
          <a:sy n="73" d="100"/>
        </p:scale>
        <p:origin x="216" y="904"/>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rPr>
              <a:t>- Terrain:  Deemed unlikely as the terrain contour of the mountain are very smooth and consistent.</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600620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Joke about wishing they would talk about the </a:t>
            </a:r>
            <a:r>
              <a:rPr lang="en-US" err="1"/>
              <a:t>lyapnuv</a:t>
            </a:r>
            <a:r>
              <a:rPr lang="en-US"/>
              <a:t> exponent</a:t>
            </a:r>
          </a:p>
          <a:p>
            <a:endParaRPr lang="en-US"/>
          </a:p>
          <a:p>
            <a:r>
              <a:rPr lang="en-US"/>
              <a:t>Separate proof</a:t>
            </a:r>
          </a:p>
          <a:p>
            <a:endParaRPr lang="en-US"/>
          </a:p>
          <a:p>
            <a:r>
              <a:rPr lang="en-US"/>
              <a:t>Take away is we really haven’t discussed this at all</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a:p>
        </p:txBody>
      </p:sp>
    </p:spTree>
    <p:extLst>
      <p:ext uri="{BB962C8B-B14F-4D97-AF65-F5344CB8AC3E}">
        <p14:creationId xmlns:p14="http://schemas.microsoft.com/office/powerpoint/2010/main" val="91348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effectLst/>
                <a:latin typeface="Aptos" panose="020B0004020202020204" pitchFamily="34" charset="0"/>
              </a:rPr>
              <a:t>, poor if not useless due to the SDIC and respective unpredictable divergence.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Thus, as we know whether models have these same problems, to improve our long range models, we would need to use probabilities on top of short run whether models to model the snow crystal shape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Image is alpine meadows avalanche 1982, 7 dead when hit lodge</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56280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layer</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634144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Like the guest speaker</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118669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418869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Courier New" panose="02070309020205020404" pitchFamily="49" charset="0"/>
              <a:buChar char="o"/>
            </a:pPr>
            <a:r>
              <a:rPr lang="en-US" sz="1800" dirty="0">
                <a:effectLst/>
                <a:latin typeface="Aptos" panose="020B0004020202020204" pitchFamily="34" charset="0"/>
                <a:ea typeface="Aptos" panose="020B0004020202020204" pitchFamily="34" charset="0"/>
                <a:cs typeface="Times New Roman" panose="02020603050405020304" pitchFamily="18" charset="0"/>
              </a:rPr>
              <a:t>Phase Space: represents all possible states of a dynamic system and the dimension of the phase space is the number of dependent variables  </a:t>
            </a:r>
          </a:p>
          <a:p>
            <a:pPr marL="742950" marR="0" lvl="1" indent="-285750">
              <a:spcBef>
                <a:spcPts val="0"/>
              </a:spcBef>
              <a:spcAft>
                <a:spcPts val="0"/>
              </a:spcAft>
              <a:buFont typeface="Courier New" panose="02070309020205020404" pitchFamily="49" charset="0"/>
              <a:buChar char="o"/>
            </a:pPr>
            <a:r>
              <a:rPr lang="en-US" sz="1800" dirty="0">
                <a:effectLst/>
                <a:latin typeface="Aptos" panose="020B0004020202020204" pitchFamily="34" charset="0"/>
                <a:ea typeface="Aptos" panose="020B0004020202020204" pitchFamily="34" charset="0"/>
                <a:cs typeface="Times New Roman" panose="02020603050405020304" pitchFamily="18" charset="0"/>
              </a:rPr>
              <a:t>The number of dimensions necessary, </a:t>
            </a:r>
            <a:r>
              <a:rPr lang="en-US" sz="1800" dirty="0" err="1">
                <a:effectLst/>
                <a:latin typeface="Aptos" panose="020B0004020202020204" pitchFamily="34" charset="0"/>
                <a:ea typeface="Aptos" panose="020B0004020202020204" pitchFamily="34" charset="0"/>
                <a:cs typeface="Times New Roman" panose="02020603050405020304" pitchFamily="18" charset="0"/>
              </a:rPr>
              <a:t>ie</a:t>
            </a:r>
            <a:r>
              <a:rPr lang="en-US" sz="1800" dirty="0">
                <a:effectLst/>
                <a:latin typeface="Aptos" panose="020B0004020202020204" pitchFamily="34" charset="0"/>
                <a:ea typeface="Aptos" panose="020B0004020202020204" pitchFamily="34" charset="0"/>
                <a:cs typeface="Times New Roman" panose="02020603050405020304" pitchFamily="18" charset="0"/>
              </a:rPr>
              <a:t> the degrees of freedom, is the embedding dimension. </a:t>
            </a:r>
          </a:p>
          <a:p>
            <a:endParaRPr lang="en-US" dirty="0"/>
          </a:p>
          <a:p>
            <a:endParaRPr lang="en-US" dirty="0"/>
          </a:p>
          <a:p>
            <a:r>
              <a:rPr lang="en-US" dirty="0"/>
              <a:t>: For a three-dimensional space, you'd use two lags, plotting </a:t>
            </a:r>
            <a:r>
              <a:rPr lang="en-US" b="0" i="0" dirty="0">
                <a:effectLst/>
                <a:latin typeface="KaTeX_Main"/>
              </a:rPr>
              <a:t>x(t)</a:t>
            </a:r>
            <a:r>
              <a:rPr lang="en-US" b="0" i="1" dirty="0">
                <a:effectLst/>
                <a:latin typeface="KaTeX_Math"/>
              </a:rPr>
              <a:t>x</a:t>
            </a:r>
            <a:r>
              <a:rPr lang="en-US" b="0" i="0" dirty="0">
                <a:effectLst/>
                <a:latin typeface="KaTeX_Main"/>
              </a:rPr>
              <a:t>(</a:t>
            </a:r>
            <a:r>
              <a:rPr lang="en-US" b="0" i="1" dirty="0">
                <a:effectLst/>
                <a:latin typeface="KaTeX_Math"/>
              </a:rPr>
              <a:t>t</a:t>
            </a:r>
            <a:r>
              <a:rPr lang="en-US" b="0" i="0" dirty="0">
                <a:effectLst/>
                <a:latin typeface="KaTeX_Main"/>
              </a:rPr>
              <a:t>)</a:t>
            </a:r>
            <a:r>
              <a:rPr lang="en-US" dirty="0">
                <a:effectLst/>
              </a:rPr>
              <a:t>, </a:t>
            </a:r>
            <a:r>
              <a:rPr lang="en-US" b="0" i="0" dirty="0">
                <a:effectLst/>
                <a:latin typeface="KaTeX_Main"/>
              </a:rPr>
              <a:t>x(t+1)</a:t>
            </a:r>
            <a:r>
              <a:rPr lang="en-US" b="0" i="1" dirty="0">
                <a:effectLst/>
                <a:latin typeface="KaTeX_Math"/>
              </a:rPr>
              <a:t>x</a:t>
            </a:r>
            <a:r>
              <a:rPr lang="en-US" b="0" i="0" dirty="0">
                <a:effectLst/>
                <a:latin typeface="KaTeX_Main"/>
              </a:rPr>
              <a:t>(</a:t>
            </a:r>
            <a:r>
              <a:rPr lang="en-US" b="0" i="1" dirty="0">
                <a:effectLst/>
                <a:latin typeface="KaTeX_Math"/>
              </a:rPr>
              <a:t>t</a:t>
            </a:r>
            <a:r>
              <a:rPr lang="en-US" b="0" i="0" dirty="0">
                <a:effectLst/>
                <a:latin typeface="KaTeX_Main"/>
              </a:rPr>
              <a:t>+1)</a:t>
            </a:r>
            <a:r>
              <a:rPr lang="en-US" dirty="0">
                <a:effectLst/>
              </a:rPr>
              <a:t>, and </a:t>
            </a:r>
            <a:r>
              <a:rPr lang="en-US" b="0" i="0" dirty="0">
                <a:effectLst/>
                <a:latin typeface="KaTeX_Main"/>
              </a:rPr>
              <a:t>x(t+2)</a:t>
            </a:r>
            <a:r>
              <a:rPr lang="en-US" b="0" i="1" dirty="0">
                <a:effectLst/>
                <a:latin typeface="KaTeX_Math"/>
              </a:rPr>
              <a:t>x</a:t>
            </a:r>
            <a:r>
              <a:rPr lang="en-US" b="0" i="0" dirty="0">
                <a:effectLst/>
                <a:latin typeface="KaTeX_Main"/>
              </a:rPr>
              <a:t>(</a:t>
            </a:r>
            <a:r>
              <a:rPr lang="en-US" b="0" i="1" dirty="0">
                <a:effectLst/>
                <a:latin typeface="KaTeX_Math"/>
              </a:rPr>
              <a:t>t</a:t>
            </a:r>
            <a:r>
              <a:rPr lang="en-US" b="0" i="0" dirty="0">
                <a:effectLst/>
                <a:latin typeface="KaTeX_Main"/>
              </a:rPr>
              <a:t>+2)</a:t>
            </a:r>
            <a:r>
              <a:rPr lang="en-US" dirty="0">
                <a:effectLst/>
              </a:rPr>
              <a:t>. Each point now represents the system at three consecutive times, providing a richer, more detailed view of its dynamics.</a:t>
            </a:r>
          </a:p>
          <a:p>
            <a:endParaRPr lang="en-US" dirty="0">
              <a:effectLst/>
            </a:endParaRPr>
          </a:p>
          <a:p>
            <a:endParaRPr lang="en-US" dirty="0"/>
          </a:p>
          <a:p>
            <a:pPr marL="171450" indent="-171450">
              <a:buFontTx/>
              <a:buChar char="-"/>
            </a:pPr>
            <a:r>
              <a:rPr lang="en-US" b="1" dirty="0" err="1"/>
              <a:t>Pca</a:t>
            </a:r>
            <a:r>
              <a:rPr lang="en-US" b="1" dirty="0"/>
              <a:t> done to reduce </a:t>
            </a:r>
            <a:r>
              <a:rPr lang="en-US" b="1" dirty="0" err="1"/>
              <a:t>dimesionality</a:t>
            </a:r>
            <a:r>
              <a:rPr lang="en-US" b="1" dirty="0"/>
              <a:t> and </a:t>
            </a:r>
            <a:r>
              <a:rPr lang="en-US" b="1" dirty="0" err="1"/>
              <a:t>identifaly</a:t>
            </a:r>
            <a:r>
              <a:rPr lang="en-US" b="1" dirty="0"/>
              <a:t> </a:t>
            </a:r>
            <a:r>
              <a:rPr lang="en-US" b="1" dirty="0" err="1"/>
              <a:t>princapl</a:t>
            </a:r>
            <a:r>
              <a:rPr lang="en-US" b="1" dirty="0"/>
              <a:t> axis and make the 3 uncorrelated axis </a:t>
            </a:r>
            <a:r>
              <a:rPr lang="en-US" b="1" dirty="0" err="1"/>
              <a:t>ie</a:t>
            </a:r>
            <a:r>
              <a:rPr lang="en-US" b="1" dirty="0"/>
              <a:t> </a:t>
            </a:r>
            <a:r>
              <a:rPr lang="en-US" b="1" dirty="0" err="1"/>
              <a:t>varialbes</a:t>
            </a:r>
            <a:endParaRPr lang="en-US" b="1" dirty="0"/>
          </a:p>
          <a:p>
            <a:pPr marL="171450" indent="-171450">
              <a:buFontTx/>
              <a:buChar char="-"/>
            </a:pPr>
            <a:endParaRPr lang="en-US" b="1" dirty="0"/>
          </a:p>
          <a:p>
            <a:pPr marL="171450" indent="-171450">
              <a:buFontTx/>
              <a:buChar char="-"/>
            </a:pPr>
            <a:r>
              <a:rPr lang="en-US" sz="1200" b="1" dirty="0">
                <a:effectLst/>
                <a:latin typeface="Aptos" panose="020B0004020202020204" pitchFamily="34" charset="0"/>
                <a:ea typeface="Aptos" panose="020B0004020202020204" pitchFamily="34" charset="0"/>
                <a:cs typeface="Times New Roman" panose="02020603050405020304" pitchFamily="18" charset="0"/>
              </a:rPr>
              <a:t>(to see if the present state can be determined from past states).</a:t>
            </a:r>
          </a:p>
          <a:p>
            <a:pPr marL="171450" indent="-171450">
              <a:buFontTx/>
              <a:buChar char="-"/>
            </a:pPr>
            <a:endParaRPr lang="en-US" dirty="0"/>
          </a:p>
          <a:p>
            <a:pPr marL="171450" indent="-171450">
              <a:buFontTx/>
              <a:buChar char="-"/>
            </a:pPr>
            <a:endParaRPr lang="en-US"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dirty="0">
                <a:effectLst/>
                <a:latin typeface="Aptos" panose="020B0004020202020204" pitchFamily="34" charset="0"/>
                <a:ea typeface="Aptos" panose="020B0004020202020204" pitchFamily="34" charset="0"/>
                <a:cs typeface="Times New Roman" panose="02020603050405020304" pitchFamily="18" charset="0"/>
              </a:rPr>
              <a:t>Using comparisons with random distributions, the Kaplan and Glass tests, and graphical analysis comparing bedding dimension and correlation dimension.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74111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417111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Courier New" panose="02070309020205020404" pitchFamily="49" charset="0"/>
              <a:buChar char="o"/>
            </a:pPr>
            <a:r>
              <a:rPr lang="en-US" sz="1800" dirty="0">
                <a:effectLst/>
                <a:latin typeface="Aptos" panose="020B0004020202020204" pitchFamily="34" charset="0"/>
                <a:ea typeface="Aptos" panose="020B0004020202020204" pitchFamily="34" charset="0"/>
                <a:cs typeface="Times New Roman" panose="02020603050405020304" pitchFamily="18" charset="0"/>
              </a:rPr>
              <a:t>Same two axis as previous graphs but with vector </a:t>
            </a:r>
            <a:r>
              <a:rPr lang="en-US" sz="1800" dirty="0" err="1">
                <a:effectLst/>
                <a:latin typeface="Aptos" panose="020B0004020202020204" pitchFamily="34" charset="0"/>
                <a:ea typeface="Aptos" panose="020B0004020202020204" pitchFamily="34" charset="0"/>
                <a:cs typeface="Times New Roman" panose="02020603050405020304" pitchFamily="18" charset="0"/>
              </a:rPr>
              <a:t>reprsentations</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390328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Wingdings" pitchFamily="2"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As we determined our embedding dimension was at most three, we look at the second and third dimensions.</a:t>
            </a:r>
          </a:p>
          <a:p>
            <a:pPr marL="342900" marR="0" lvl="0" indent="-342900">
              <a:spcBef>
                <a:spcPts val="0"/>
              </a:spcBef>
              <a:spcAft>
                <a:spcPts val="0"/>
              </a:spcAft>
              <a:buFont typeface="Wingdings" pitchFamily="2"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PC means principal component</a:t>
            </a:r>
          </a:p>
          <a:p>
            <a:pPr marL="342900" marR="0" lvl="0" indent="-342900">
              <a:spcBef>
                <a:spcPts val="0"/>
              </a:spcBef>
              <a:spcAft>
                <a:spcPts val="0"/>
              </a:spcAft>
              <a:buFont typeface="Wingdings" pitchFamily="2"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Comprising most of the noise, which is what we see here</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1626547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arc.lib.montana.edu/snow-science/objects/issw-2002-013-018.pdf"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092745"/>
            <a:ext cx="5674360" cy="3200400"/>
          </a:xfrm>
        </p:spPr>
        <p:txBody>
          <a:bodyPr/>
          <a:lstStyle/>
          <a:p>
            <a:r>
              <a:rPr lang="en-US" dirty="0">
                <a:latin typeface="Aptos" panose="020B0004020202020204" pitchFamily="34" charset="0"/>
              </a:rPr>
              <a:t>The Chaotic Behavior of Slab Avalanches</a:t>
            </a:r>
          </a:p>
        </p:txBody>
      </p:sp>
      <p:sp>
        <p:nvSpPr>
          <p:cNvPr id="3" name="TextBox 2">
            <a:extLst>
              <a:ext uri="{FF2B5EF4-FFF2-40B4-BE49-F238E27FC236}">
                <a16:creationId xmlns:a16="http://schemas.microsoft.com/office/drawing/2014/main" id="{7CFC7774-1DC1-D3D0-80F1-3C99F52BEE6B}"/>
              </a:ext>
            </a:extLst>
          </p:cNvPr>
          <p:cNvSpPr txBox="1"/>
          <p:nvPr/>
        </p:nvSpPr>
        <p:spPr>
          <a:xfrm>
            <a:off x="6096000" y="5293145"/>
            <a:ext cx="3416061" cy="369332"/>
          </a:xfrm>
          <a:prstGeom prst="rect">
            <a:avLst/>
          </a:prstGeom>
          <a:noFill/>
        </p:spPr>
        <p:txBody>
          <a:bodyPr wrap="square" rtlCol="0">
            <a:spAutoFit/>
          </a:bodyPr>
          <a:lstStyle/>
          <a:p>
            <a:r>
              <a:rPr lang="en-US" dirty="0">
                <a:solidFill>
                  <a:schemeClr val="bg1"/>
                </a:solidFill>
                <a:latin typeface="Aptos" panose="020B0004020202020204" pitchFamily="34" charset="0"/>
              </a:rPr>
              <a:t>By Danny Satterthwaite</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919B-CF20-E8A9-60BE-8DD474D44587}"/>
              </a:ext>
            </a:extLst>
          </p:cNvPr>
          <p:cNvSpPr>
            <a:spLocks noGrp="1"/>
          </p:cNvSpPr>
          <p:nvPr>
            <p:ph type="title"/>
          </p:nvPr>
        </p:nvSpPr>
        <p:spPr>
          <a:xfrm>
            <a:off x="723899" y="172240"/>
            <a:ext cx="7505701" cy="1617017"/>
          </a:xfrm>
        </p:spPr>
        <p:txBody>
          <a:bodyPr vert="horz" lIns="91440" tIns="45720" rIns="91440" bIns="45720" rtlCol="0" anchor="ctr">
            <a:noAutofit/>
          </a:bodyPr>
          <a:lstStyle/>
          <a:p>
            <a:r>
              <a:rPr lang="en-US" sz="4000" kern="1200" cap="all" baseline="0" dirty="0">
                <a:effectLst/>
                <a:latin typeface="Aptos" panose="020B0004020202020204" pitchFamily="34" charset="0"/>
              </a:rPr>
              <a:t>Discussion and Sources of Error and Variability </a:t>
            </a:r>
            <a:br>
              <a:rPr lang="en-US" sz="4000" kern="1200" cap="all" baseline="0" dirty="0">
                <a:effectLst/>
                <a:latin typeface="+mj-lt"/>
                <a:ea typeface="+mj-ea"/>
                <a:cs typeface="+mj-cs"/>
              </a:rPr>
            </a:br>
            <a:endParaRPr lang="en-US" sz="4000" kern="1200" cap="all" baseline="0" dirty="0">
              <a:latin typeface="+mj-lt"/>
              <a:ea typeface="+mj-ea"/>
              <a:cs typeface="+mj-cs"/>
            </a:endParaRPr>
          </a:p>
        </p:txBody>
      </p:sp>
      <p:pic>
        <p:nvPicPr>
          <p:cNvPr id="10" name="Picture Placeholder 9" descr="A group of people climbing a snow mountain&#10;&#10;Description automatically generated">
            <a:extLst>
              <a:ext uri="{FF2B5EF4-FFF2-40B4-BE49-F238E27FC236}">
                <a16:creationId xmlns:a16="http://schemas.microsoft.com/office/drawing/2014/main" id="{CB6C9CEB-810E-B526-BED8-F7ECC86686B8}"/>
              </a:ext>
            </a:extLst>
          </p:cNvPr>
          <p:cNvPicPr>
            <a:picLocks noGrp="1" noChangeAspect="1"/>
          </p:cNvPicPr>
          <p:nvPr>
            <p:ph sz="quarter" idx="10"/>
          </p:nvPr>
        </p:nvPicPr>
        <p:blipFill rotWithShape="1">
          <a:blip r:embed="rId3"/>
          <a:srcRect t="15097" r="2" b="2"/>
          <a:stretch/>
        </p:blipFill>
        <p:spPr>
          <a:xfrm>
            <a:off x="914400" y="1409660"/>
            <a:ext cx="4019551" cy="4550270"/>
          </a:xfrm>
          <a:noFill/>
        </p:spPr>
      </p:pic>
      <p:sp>
        <p:nvSpPr>
          <p:cNvPr id="16" name="Slide Number Placeholder 4">
            <a:extLst>
              <a:ext uri="{FF2B5EF4-FFF2-40B4-BE49-F238E27FC236}">
                <a16:creationId xmlns:a16="http://schemas.microsoft.com/office/drawing/2014/main" id="{F59E7492-4BE1-BB4D-EFD8-107F935407F4}"/>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10</a:t>
            </a:fld>
            <a:endParaRPr lang="en-US"/>
          </a:p>
        </p:txBody>
      </p:sp>
      <p:sp>
        <p:nvSpPr>
          <p:cNvPr id="12" name="TextBox 11">
            <a:extLst>
              <a:ext uri="{FF2B5EF4-FFF2-40B4-BE49-F238E27FC236}">
                <a16:creationId xmlns:a16="http://schemas.microsoft.com/office/drawing/2014/main" id="{DF70BB25-9F52-B470-3331-EAA726923D35}"/>
              </a:ext>
            </a:extLst>
          </p:cNvPr>
          <p:cNvSpPr txBox="1"/>
          <p:nvPr/>
        </p:nvSpPr>
        <p:spPr>
          <a:xfrm>
            <a:off x="5124452" y="1361225"/>
            <a:ext cx="6153148" cy="5324535"/>
          </a:xfrm>
          <a:prstGeom prst="rect">
            <a:avLst/>
          </a:prstGeom>
          <a:noFill/>
        </p:spPr>
        <p:txBody>
          <a:bodyPr wrap="square" rtlCol="0">
            <a:spAutoFit/>
          </a:bodyPr>
          <a:lstStyle/>
          <a:p>
            <a:pPr marL="342900" indent="-342900">
              <a:buFont typeface="Wingdings" pitchFamily="2" charset="2"/>
              <a:buChar char="§"/>
            </a:pPr>
            <a:r>
              <a:rPr lang="en-US" sz="2000" dirty="0">
                <a:effectLst/>
                <a:latin typeface="Aptos" panose="020B0004020202020204" pitchFamily="34" charset="0"/>
              </a:rPr>
              <a:t>Caused by a fractal distribution of the terrain in the avalanche paths. </a:t>
            </a:r>
          </a:p>
          <a:p>
            <a:pPr marL="342900" indent="-342900">
              <a:buFont typeface="Wingdings" pitchFamily="2" charset="2"/>
              <a:buChar char="§"/>
            </a:pPr>
            <a:r>
              <a:rPr lang="en-US" sz="2000" dirty="0">
                <a:effectLst/>
                <a:latin typeface="Aptos" panose="020B0004020202020204" pitchFamily="34" charset="0"/>
              </a:rPr>
              <a:t>Small sample size:</a:t>
            </a:r>
          </a:p>
          <a:p>
            <a:pPr marL="800100" lvl="1" indent="-342900">
              <a:buFont typeface="Wingdings" pitchFamily="2" charset="2"/>
              <a:buChar char="§"/>
            </a:pPr>
            <a:r>
              <a:rPr lang="en-US" sz="2000" dirty="0">
                <a:effectLst/>
                <a:latin typeface="Aptos" panose="020B0004020202020204" pitchFamily="34" charset="0"/>
              </a:rPr>
              <a:t>Many of the statistical tests for chaos measuring the attractor and embedding dimension are built around the assumption of thousands of data points, while this dataset has 400. </a:t>
            </a:r>
          </a:p>
          <a:p>
            <a:pPr marL="800100" lvl="1" indent="-342900">
              <a:buFont typeface="Wingdings" pitchFamily="2" charset="2"/>
              <a:buChar char="§"/>
            </a:pPr>
            <a:r>
              <a:rPr lang="en-US" sz="2000" dirty="0">
                <a:effectLst/>
                <a:latin typeface="Aptos" panose="020B0004020202020204" pitchFamily="34" charset="0"/>
              </a:rPr>
              <a:t>An aperiodic orbit on a small dataset may be periodic if the data set were extended and larger.</a:t>
            </a:r>
          </a:p>
          <a:p>
            <a:pPr marL="342900" indent="-342900">
              <a:buFont typeface="Wingdings" pitchFamily="2" charset="2"/>
              <a:buChar char="§"/>
            </a:pPr>
            <a:r>
              <a:rPr lang="en-US" sz="2000" dirty="0">
                <a:effectLst/>
                <a:latin typeface="Aptos" panose="020B0004020202020204" pitchFamily="34" charset="0"/>
              </a:rPr>
              <a:t> Measurements:</a:t>
            </a:r>
          </a:p>
          <a:p>
            <a:pPr marL="800100" lvl="1" indent="-342900">
              <a:buFont typeface="Wingdings" pitchFamily="2" charset="2"/>
              <a:buChar char="§"/>
            </a:pPr>
            <a:r>
              <a:rPr lang="en-US" sz="2000" dirty="0">
                <a:effectLst/>
                <a:latin typeface="Aptos" panose="020B0004020202020204" pitchFamily="34" charset="0"/>
              </a:rPr>
              <a:t>Crown depth is estimated from far away by different observers.</a:t>
            </a:r>
          </a:p>
          <a:p>
            <a:pPr marL="800100" lvl="1" indent="-342900">
              <a:buFont typeface="Wingdings" pitchFamily="2" charset="2"/>
              <a:buChar char="§"/>
            </a:pPr>
            <a:r>
              <a:rPr lang="en-US" sz="2000" dirty="0">
                <a:effectLst/>
                <a:latin typeface="Aptos" panose="020B0004020202020204" pitchFamily="34" charset="0"/>
              </a:rPr>
              <a:t>Rounding crown depth to the nearest few inches.</a:t>
            </a:r>
          </a:p>
          <a:p>
            <a:pPr marL="342900" indent="-342900">
              <a:buFont typeface="Wingdings" pitchFamily="2" charset="2"/>
              <a:buChar char="§"/>
            </a:pPr>
            <a:endParaRPr lang="en-US" sz="2000" dirty="0">
              <a:latin typeface="Aptos" panose="020B0004020202020204" pitchFamily="34" charset="0"/>
            </a:endParaRPr>
          </a:p>
        </p:txBody>
      </p:sp>
    </p:spTree>
    <p:extLst>
      <p:ext uri="{BB962C8B-B14F-4D97-AF65-F5344CB8AC3E}">
        <p14:creationId xmlns:p14="http://schemas.microsoft.com/office/powerpoint/2010/main" val="140183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1894-D1FD-F366-FC81-05201734A329}"/>
              </a:ext>
            </a:extLst>
          </p:cNvPr>
          <p:cNvSpPr>
            <a:spLocks noGrp="1"/>
          </p:cNvSpPr>
          <p:nvPr>
            <p:ph type="title"/>
          </p:nvPr>
        </p:nvSpPr>
        <p:spPr>
          <a:xfrm>
            <a:off x="420835" y="757944"/>
            <a:ext cx="8837465" cy="1617017"/>
          </a:xfrm>
        </p:spPr>
        <p:txBody>
          <a:bodyPr>
            <a:noAutofit/>
          </a:bodyPr>
          <a:lstStyle/>
          <a:p>
            <a:r>
              <a:rPr lang="en-US" sz="4000" dirty="0">
                <a:effectLst/>
                <a:latin typeface="Aptos" panose="020B0004020202020204" pitchFamily="34" charset="0"/>
                <a:ea typeface="Aptos" panose="020B0004020202020204" pitchFamily="34" charset="0"/>
                <a:cs typeface="Times New Roman" panose="02020603050405020304" pitchFamily="18" charset="0"/>
              </a:rPr>
              <a:t>Why Nothing About the Lyapunov Exponent </a:t>
            </a:r>
            <a:br>
              <a:rPr lang="en-US" sz="4000" dirty="0">
                <a:effectLst/>
                <a:latin typeface="Aptos" panose="020B0004020202020204" pitchFamily="34" charset="0"/>
                <a:ea typeface="Aptos" panose="020B0004020202020204" pitchFamily="34" charset="0"/>
                <a:cs typeface="Times New Roman" panose="02020603050405020304" pitchFamily="18" charset="0"/>
              </a:rPr>
            </a:br>
            <a:endParaRPr lang="en-US" sz="4000" dirty="0"/>
          </a:p>
        </p:txBody>
      </p:sp>
      <p:sp>
        <p:nvSpPr>
          <p:cNvPr id="5" name="Slide Number Placeholder 4">
            <a:extLst>
              <a:ext uri="{FF2B5EF4-FFF2-40B4-BE49-F238E27FC236}">
                <a16:creationId xmlns:a16="http://schemas.microsoft.com/office/drawing/2014/main" id="{FEDDD570-E090-3625-AE36-DE365557E3FA}"/>
              </a:ext>
            </a:extLst>
          </p:cNvPr>
          <p:cNvSpPr>
            <a:spLocks noGrp="1"/>
          </p:cNvSpPr>
          <p:nvPr>
            <p:ph type="sldNum" sz="quarter" idx="4"/>
          </p:nvPr>
        </p:nvSpPr>
        <p:spPr/>
        <p:txBody>
          <a:bodyPr/>
          <a:lstStyle/>
          <a:p>
            <a:fld id="{B5CEABB6-07DC-46E8-9B57-56EC44A396E5}" type="slidenum">
              <a:rPr lang="en-US" smtClean="0"/>
              <a:pPr/>
              <a:t>11</a:t>
            </a:fld>
            <a:endParaRPr lang="en-US"/>
          </a:p>
        </p:txBody>
      </p:sp>
      <p:sp>
        <p:nvSpPr>
          <p:cNvPr id="6" name="TextBox 5">
            <a:extLst>
              <a:ext uri="{FF2B5EF4-FFF2-40B4-BE49-F238E27FC236}">
                <a16:creationId xmlns:a16="http://schemas.microsoft.com/office/drawing/2014/main" id="{D057C9FD-2222-F4F9-CB68-19EE1122F2AB}"/>
              </a:ext>
            </a:extLst>
          </p:cNvPr>
          <p:cNvSpPr txBox="1"/>
          <p:nvPr/>
        </p:nvSpPr>
        <p:spPr>
          <a:xfrm>
            <a:off x="914400" y="2731803"/>
            <a:ext cx="9105900" cy="2800767"/>
          </a:xfrm>
          <a:prstGeom prst="rect">
            <a:avLst/>
          </a:prstGeom>
          <a:noFill/>
        </p:spPr>
        <p:txBody>
          <a:bodyPr wrap="square" rtlCol="0">
            <a:spAutoFit/>
          </a:bodyPr>
          <a:lstStyle/>
          <a:p>
            <a:pPr marL="800100" marR="0" lvl="1" indent="-342900">
              <a:spcBef>
                <a:spcPts val="0"/>
              </a:spcBef>
              <a:spcAft>
                <a:spcPts val="0"/>
              </a:spcAft>
              <a:buFont typeface="Wingdings" pitchFamily="2" charset="2"/>
              <a:buChar char="§"/>
            </a:pPr>
            <a:r>
              <a:rPr lang="en-US" sz="2200" dirty="0">
                <a:effectLst/>
                <a:latin typeface="Aptos" panose="020B0004020202020204" pitchFamily="34" charset="0"/>
                <a:ea typeface="Aptos" panose="020B0004020202020204" pitchFamily="34" charset="0"/>
                <a:cs typeface="Times New Roman" panose="02020603050405020304" pitchFamily="18" charset="0"/>
              </a:rPr>
              <a:t>The researchers concluded that because the dataset was so small, calculations of Lyapunov exponents would be unreliable.</a:t>
            </a:r>
          </a:p>
          <a:p>
            <a:pPr marL="800100" marR="0" lvl="1" indent="-342900">
              <a:spcBef>
                <a:spcPts val="0"/>
              </a:spcBef>
              <a:spcAft>
                <a:spcPts val="0"/>
              </a:spcAft>
              <a:buFont typeface="Wingdings" pitchFamily="2" charset="2"/>
              <a:buChar char="§"/>
            </a:pPr>
            <a:r>
              <a:rPr lang="en-US" sz="2200" dirty="0">
                <a:effectLst/>
                <a:latin typeface="Aptos" panose="020B0004020202020204" pitchFamily="34" charset="0"/>
                <a:ea typeface="Aptos" panose="020B0004020202020204" pitchFamily="34" charset="0"/>
                <a:cs typeface="Times New Roman" panose="02020603050405020304" pitchFamily="18" charset="0"/>
              </a:rPr>
              <a:t>A study by </a:t>
            </a:r>
            <a:r>
              <a:rPr lang="en-US" sz="2200" dirty="0" err="1">
                <a:effectLst/>
                <a:latin typeface="Aptos" panose="020B0004020202020204" pitchFamily="34" charset="0"/>
                <a:ea typeface="Aptos" panose="020B0004020202020204" pitchFamily="34" charset="0"/>
                <a:cs typeface="Times New Roman" panose="02020603050405020304" pitchFamily="18" charset="0"/>
              </a:rPr>
              <a:t>Eckmann</a:t>
            </a:r>
            <a:r>
              <a:rPr lang="en-US" sz="2200" dirty="0">
                <a:effectLst/>
                <a:latin typeface="Aptos" panose="020B0004020202020204" pitchFamily="34" charset="0"/>
                <a:ea typeface="Aptos" panose="020B0004020202020204" pitchFamily="34" charset="0"/>
                <a:cs typeface="Times New Roman" panose="02020603050405020304" pitchFamily="18" charset="0"/>
              </a:rPr>
              <a:t> and </a:t>
            </a:r>
            <a:r>
              <a:rPr lang="en-US" sz="2200" dirty="0" err="1">
                <a:effectLst/>
                <a:latin typeface="Aptos" panose="020B0004020202020204" pitchFamily="34" charset="0"/>
                <a:ea typeface="Aptos" panose="020B0004020202020204" pitchFamily="34" charset="0"/>
                <a:cs typeface="Times New Roman" panose="02020603050405020304" pitchFamily="18" charset="0"/>
              </a:rPr>
              <a:t>Puelle</a:t>
            </a:r>
            <a:r>
              <a:rPr lang="en-US" sz="2200" dirty="0">
                <a:effectLst/>
                <a:latin typeface="Aptos" panose="020B0004020202020204" pitchFamily="34" charset="0"/>
                <a:ea typeface="Aptos" panose="020B0004020202020204" pitchFamily="34" charset="0"/>
                <a:cs typeface="Times New Roman" panose="02020603050405020304" pitchFamily="18" charset="0"/>
              </a:rPr>
              <a:t>, determined that the number of points required for reliable Lyapunov exponent calculations must be greater than the square of the number of points required for the correlation dimension. In this data that would mean 100,000 data points.</a:t>
            </a:r>
          </a:p>
          <a:p>
            <a:pPr marL="342900" indent="-342900">
              <a:buFont typeface="Wingdings" pitchFamily="2" charset="2"/>
              <a:buChar char="§"/>
            </a:pPr>
            <a:endParaRPr lang="en-US" sz="2200" dirty="0"/>
          </a:p>
        </p:txBody>
      </p:sp>
    </p:spTree>
    <p:extLst>
      <p:ext uri="{BB962C8B-B14F-4D97-AF65-F5344CB8AC3E}">
        <p14:creationId xmlns:p14="http://schemas.microsoft.com/office/powerpoint/2010/main" val="2981333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1894-D1FD-F366-FC81-05201734A329}"/>
              </a:ext>
            </a:extLst>
          </p:cNvPr>
          <p:cNvSpPr>
            <a:spLocks noGrp="1"/>
          </p:cNvSpPr>
          <p:nvPr>
            <p:ph type="title"/>
          </p:nvPr>
        </p:nvSpPr>
        <p:spPr>
          <a:xfrm>
            <a:off x="4633193" y="208844"/>
            <a:ext cx="4896678" cy="1240009"/>
          </a:xfrm>
        </p:spPr>
        <p:txBody>
          <a:bodyPr vert="horz" lIns="91440" tIns="45720" rIns="91440" bIns="45720" rtlCol="0" anchor="b">
            <a:normAutofit/>
          </a:bodyPr>
          <a:lstStyle/>
          <a:p>
            <a:r>
              <a:rPr lang="en-US" sz="4000" kern="1200" cap="all" baseline="0" dirty="0">
                <a:effectLst/>
                <a:latin typeface="Aptos" panose="020B0004020202020204" pitchFamily="34" charset="0"/>
              </a:rPr>
              <a:t>Why we Care</a:t>
            </a:r>
            <a:endParaRPr lang="en-US" sz="4000" kern="1200" cap="all" baseline="0" dirty="0">
              <a:latin typeface="Aptos" panose="020B0004020202020204" pitchFamily="34" charset="0"/>
            </a:endParaRPr>
          </a:p>
        </p:txBody>
      </p:sp>
      <p:pic>
        <p:nvPicPr>
          <p:cNvPr id="4" name="Picture 3" descr="A group of people standing in the snow&#10;&#10;Description automatically generated">
            <a:extLst>
              <a:ext uri="{FF2B5EF4-FFF2-40B4-BE49-F238E27FC236}">
                <a16:creationId xmlns:a16="http://schemas.microsoft.com/office/drawing/2014/main" id="{8BBEEEB8-D2B8-EB43-4043-9D2118909638}"/>
              </a:ext>
            </a:extLst>
          </p:cNvPr>
          <p:cNvPicPr>
            <a:picLocks noChangeAspect="1"/>
          </p:cNvPicPr>
          <p:nvPr/>
        </p:nvPicPr>
        <p:blipFill rotWithShape="1">
          <a:blip r:embed="rId3"/>
          <a:srcRect l="30980" r="17021" b="1"/>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6" name="TextBox 5">
            <a:extLst>
              <a:ext uri="{FF2B5EF4-FFF2-40B4-BE49-F238E27FC236}">
                <a16:creationId xmlns:a16="http://schemas.microsoft.com/office/drawing/2014/main" id="{D057C9FD-2222-F4F9-CB68-19EE1122F2AB}"/>
              </a:ext>
            </a:extLst>
          </p:cNvPr>
          <p:cNvSpPr txBox="1"/>
          <p:nvPr/>
        </p:nvSpPr>
        <p:spPr>
          <a:xfrm>
            <a:off x="5808323" y="2335782"/>
            <a:ext cx="5290868" cy="3027328"/>
          </a:xfrm>
          <a:prstGeom prst="rect">
            <a:avLst/>
          </a:prstGeom>
        </p:spPr>
        <p:txBody>
          <a:bodyPr vert="horz" lIns="91440" tIns="45720" rIns="91440" bIns="45720" rtlCol="0">
            <a:noAutofit/>
          </a:bodyPr>
          <a:lstStyle/>
          <a:p>
            <a:pPr marL="342900" marR="0" lvl="0" indent="-342900">
              <a:lnSpc>
                <a:spcPct val="90000"/>
              </a:lnSpc>
              <a:spcAft>
                <a:spcPts val="1200"/>
              </a:spcAft>
              <a:buFont typeface="Wingdings" pitchFamily="2" charset="2"/>
              <a:buChar char="§"/>
            </a:pPr>
            <a:r>
              <a:rPr lang="en-US" sz="2000" dirty="0">
                <a:solidFill>
                  <a:schemeClr val="bg1"/>
                </a:solidFill>
                <a:effectLst/>
                <a:latin typeface="Aptos" panose="020B0004020202020204" pitchFamily="34" charset="0"/>
              </a:rPr>
              <a:t>As slab avalanching is a chaotic process,</a:t>
            </a:r>
            <a:r>
              <a:rPr lang="en-US" sz="2000" dirty="0">
                <a:solidFill>
                  <a:schemeClr val="bg1"/>
                </a:solidFill>
                <a:latin typeface="Aptos" panose="020B0004020202020204" pitchFamily="34" charset="0"/>
              </a:rPr>
              <a:t> </a:t>
            </a:r>
            <a:r>
              <a:rPr lang="en-US" sz="2000" dirty="0">
                <a:solidFill>
                  <a:schemeClr val="bg1"/>
                </a:solidFill>
                <a:effectLst/>
                <a:latin typeface="Aptos" panose="020B0004020202020204" pitchFamily="34" charset="0"/>
              </a:rPr>
              <a:t>long run modeling of slab build up and releasing will be incredibly poor.</a:t>
            </a:r>
          </a:p>
          <a:p>
            <a:pPr marL="342900" marR="0" lvl="0" indent="-342900">
              <a:lnSpc>
                <a:spcPct val="90000"/>
              </a:lnSpc>
              <a:spcAft>
                <a:spcPts val="1200"/>
              </a:spcAft>
              <a:buFont typeface="Wingdings" pitchFamily="2" charset="2"/>
              <a:buChar char="§"/>
            </a:pPr>
            <a:r>
              <a:rPr lang="en-US" sz="2000" dirty="0">
                <a:solidFill>
                  <a:schemeClr val="bg1"/>
                </a:solidFill>
                <a:effectLst/>
                <a:latin typeface="Aptos" panose="020B0004020202020204" pitchFamily="34" charset="0"/>
              </a:rPr>
              <a:t>By knowing that slab avalanches are chaotic, predictive models can be better created/adjusted hopefully reducing the hundreds of deaths and millions of dollars of damage caused by avalanches each year.</a:t>
            </a:r>
          </a:p>
          <a:p>
            <a:pPr marL="342900" marR="0" lvl="0" indent="-342900">
              <a:lnSpc>
                <a:spcPct val="90000"/>
              </a:lnSpc>
              <a:spcAft>
                <a:spcPts val="1200"/>
              </a:spcAft>
              <a:buFont typeface="Wingdings" pitchFamily="2" charset="2"/>
              <a:buChar char="§"/>
            </a:pPr>
            <a:endParaRPr lang="en-US" sz="2000" dirty="0">
              <a:solidFill>
                <a:schemeClr val="bg1"/>
              </a:solidFill>
              <a:effectLst/>
              <a:latin typeface="Aptos" panose="020B0004020202020204" pitchFamily="34" charset="0"/>
            </a:endParaRPr>
          </a:p>
        </p:txBody>
      </p:sp>
      <p:sp>
        <p:nvSpPr>
          <p:cNvPr id="5" name="Slide Number Placeholder 4" hidden="1">
            <a:extLst>
              <a:ext uri="{FF2B5EF4-FFF2-40B4-BE49-F238E27FC236}">
                <a16:creationId xmlns:a16="http://schemas.microsoft.com/office/drawing/2014/main" id="{FEDDD570-E090-3625-AE36-DE365557E3FA}"/>
              </a:ext>
            </a:extLst>
          </p:cNvPr>
          <p:cNvSpPr>
            <a:spLocks noGrp="1"/>
          </p:cNvSpPr>
          <p:nvPr>
            <p:ph type="sldNum" sz="quarter" idx="4294967295"/>
          </p:nvPr>
        </p:nvSpPr>
        <p:spPr>
          <a:xfrm>
            <a:off x="914400" y="6246254"/>
            <a:ext cx="631065" cy="296214"/>
          </a:xfrm>
        </p:spPr>
        <p:txBody>
          <a:bodyPr/>
          <a:lstStyle/>
          <a:p>
            <a:pPr>
              <a:spcAft>
                <a:spcPts val="600"/>
              </a:spcAft>
            </a:pPr>
            <a:fld id="{B5CEABB6-07DC-46E8-9B57-56EC44A396E5}" type="slidenum">
              <a:rPr lang="en-US" smtClean="0"/>
              <a:pPr>
                <a:spcAft>
                  <a:spcPts val="600"/>
                </a:spcAft>
              </a:pPr>
              <a:t>12</a:t>
            </a:fld>
            <a:endParaRPr lang="en-US"/>
          </a:p>
        </p:txBody>
      </p:sp>
    </p:spTree>
    <p:extLst>
      <p:ext uri="{BB962C8B-B14F-4D97-AF65-F5344CB8AC3E}">
        <p14:creationId xmlns:p14="http://schemas.microsoft.com/office/powerpoint/2010/main" val="1554918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112C-164E-0A70-1E1A-D8821A686676}"/>
              </a:ext>
            </a:extLst>
          </p:cNvPr>
          <p:cNvSpPr>
            <a:spLocks noGrp="1"/>
          </p:cNvSpPr>
          <p:nvPr>
            <p:ph type="title"/>
          </p:nvPr>
        </p:nvSpPr>
        <p:spPr>
          <a:xfrm>
            <a:off x="6096000" y="2765344"/>
            <a:ext cx="5057104" cy="1327311"/>
          </a:xfrm>
        </p:spPr>
        <p:txBody>
          <a:bodyPr>
            <a:normAutofit/>
          </a:bodyPr>
          <a:lstStyle/>
          <a:p>
            <a:r>
              <a:rPr lang="en-US" sz="5000" dirty="0">
                <a:latin typeface="Aptos" panose="020B0004020202020204" pitchFamily="34" charset="0"/>
                <a:hlinkClick r:id="rId2">
                  <a:extLst>
                    <a:ext uri="{A12FA001-AC4F-418D-AE19-62706E023703}">
                      <ahyp:hlinkClr xmlns:ahyp="http://schemas.microsoft.com/office/drawing/2018/hyperlinkcolor" val="tx"/>
                    </a:ext>
                  </a:extLst>
                </a:hlinkClick>
              </a:rPr>
              <a:t>Link to Paper</a:t>
            </a:r>
            <a:endParaRPr lang="en-US" sz="5000" dirty="0">
              <a:latin typeface="Aptos" panose="020B0004020202020204" pitchFamily="34" charset="0"/>
            </a:endParaRPr>
          </a:p>
        </p:txBody>
      </p:sp>
    </p:spTree>
    <p:extLst>
      <p:ext uri="{BB962C8B-B14F-4D97-AF65-F5344CB8AC3E}">
        <p14:creationId xmlns:p14="http://schemas.microsoft.com/office/powerpoint/2010/main" val="242055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970241" y="994187"/>
            <a:ext cx="4206240" cy="879377"/>
          </a:xfrm>
        </p:spPr>
        <p:txBody>
          <a:bodyPr>
            <a:normAutofit/>
          </a:bodyPr>
          <a:lstStyle/>
          <a:p>
            <a:r>
              <a:rPr lang="en-US" sz="4000" dirty="0">
                <a:latin typeface="Aptos" panose="020B0004020202020204" pitchFamily="34" charset="0"/>
              </a:rPr>
              <a:t>About the data</a:t>
            </a:r>
          </a:p>
        </p:txBody>
      </p:sp>
      <p:pic>
        <p:nvPicPr>
          <p:cNvPr id="6" name="Picture Placeholder 5" descr="A snowy mountain with trees and a ski lift&#10;&#10;Description automatically generated">
            <a:extLst>
              <a:ext uri="{FF2B5EF4-FFF2-40B4-BE49-F238E27FC236}">
                <a16:creationId xmlns:a16="http://schemas.microsoft.com/office/drawing/2014/main" id="{EE0B261A-BC8A-AE19-C6A8-C4432189650C}"/>
              </a:ext>
            </a:extLst>
          </p:cNvPr>
          <p:cNvPicPr>
            <a:picLocks noGrp="1" noChangeAspect="1"/>
          </p:cNvPicPr>
          <p:nvPr>
            <p:ph type="pic" sz="quarter" idx="10"/>
          </p:nvPr>
        </p:nvPicPr>
        <p:blipFill>
          <a:blip r:embed="rId3"/>
          <a:srcRect l="16593" r="16593"/>
          <a:stretch>
            <a:fillRect/>
          </a:stretch>
        </p:blipFill>
        <p:spPr/>
      </p:pic>
      <p:sp>
        <p:nvSpPr>
          <p:cNvPr id="7" name="TextBox 6">
            <a:extLst>
              <a:ext uri="{FF2B5EF4-FFF2-40B4-BE49-F238E27FC236}">
                <a16:creationId xmlns:a16="http://schemas.microsoft.com/office/drawing/2014/main" id="{4AEEFE43-F6B5-59CD-6AFA-ADD949D81B82}"/>
              </a:ext>
            </a:extLst>
          </p:cNvPr>
          <p:cNvSpPr txBox="1"/>
          <p:nvPr/>
        </p:nvSpPr>
        <p:spPr>
          <a:xfrm>
            <a:off x="1560473" y="2724492"/>
            <a:ext cx="5334000" cy="3139321"/>
          </a:xfrm>
          <a:prstGeom prst="rect">
            <a:avLst/>
          </a:prstGeom>
          <a:noFill/>
        </p:spPr>
        <p:txBody>
          <a:bodyPr wrap="square" rtlCol="0">
            <a:spAutoFit/>
          </a:bodyPr>
          <a:lstStyle/>
          <a:p>
            <a:pPr marL="342900" marR="0" lvl="0" indent="-342900">
              <a:spcBef>
                <a:spcPts val="0"/>
              </a:spcBef>
              <a:spcAft>
                <a:spcPts val="0"/>
              </a:spcAft>
              <a:buFont typeface="Wingdings" pitchFamily="2" charset="2"/>
              <a:buChar char="§"/>
            </a:pPr>
            <a:r>
              <a:rPr lang="en-US" sz="2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What is a slab avalanche?</a:t>
            </a:r>
          </a:p>
          <a:p>
            <a:pPr marL="800100" marR="0" lvl="1" indent="-342900">
              <a:spcBef>
                <a:spcPts val="0"/>
              </a:spcBef>
              <a:spcAft>
                <a:spcPts val="0"/>
              </a:spcAft>
              <a:buFont typeface="Wingdings" pitchFamily="2" charset="2"/>
              <a:buChar char="§"/>
            </a:pPr>
            <a:r>
              <a:rPr lang="en-US" sz="2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fundamental ingredients for a slab avalanche are a stratigraphic unit of relatively cohesive snow over a less cohesive weak layer. </a:t>
            </a:r>
          </a:p>
          <a:p>
            <a:pPr marL="342900" marR="0" lvl="0" indent="-342900">
              <a:spcBef>
                <a:spcPts val="0"/>
              </a:spcBef>
              <a:spcAft>
                <a:spcPts val="0"/>
              </a:spcAft>
              <a:buFont typeface="Wingdings" pitchFamily="2" charset="2"/>
              <a:buChar char="§"/>
            </a:pPr>
            <a:r>
              <a:rPr lang="en-US" sz="2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Time series of 8062 avalanches over a 20-year period at Mammoth Mountain.</a:t>
            </a:r>
          </a:p>
          <a:p>
            <a:pPr marL="342900" marR="0" lvl="0" indent="-342900">
              <a:spcBef>
                <a:spcPts val="0"/>
              </a:spcBef>
              <a:spcAft>
                <a:spcPts val="0"/>
              </a:spcAft>
              <a:buFont typeface="Wingdings" pitchFamily="2" charset="2"/>
              <a:buChar char="§"/>
            </a:pPr>
            <a:r>
              <a:rPr lang="en-US" sz="2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Focused on the upper cliffs slide path which limited the data to 416 </a:t>
            </a:r>
            <a:r>
              <a:rPr lang="en-US" sz="2200" dirty="0">
                <a:solidFill>
                  <a:schemeClr val="bg1"/>
                </a:solidFill>
                <a:latin typeface="Aptos" panose="020B0004020202020204" pitchFamily="34" charset="0"/>
                <a:ea typeface="Aptos" panose="020B0004020202020204" pitchFamily="34" charset="0"/>
                <a:cs typeface="Times New Roman" panose="02020603050405020304" pitchFamily="18" charset="0"/>
              </a:rPr>
              <a:t>points</a:t>
            </a:r>
            <a:r>
              <a:rPr lang="en-US" sz="22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29374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96860" y="315532"/>
            <a:ext cx="10439401" cy="1269089"/>
          </a:xfrm>
        </p:spPr>
        <p:txBody>
          <a:bodyPr vert="horz" lIns="91440" tIns="45720" rIns="91440" bIns="45720" rtlCol="0" anchor="ctr">
            <a:normAutofit/>
          </a:bodyPr>
          <a:lstStyle/>
          <a:p>
            <a:r>
              <a:rPr lang="en-US" sz="4000" kern="1200" cap="all" baseline="0" dirty="0">
                <a:latin typeface="Aptos" panose="020B0004020202020204" pitchFamily="34" charset="0"/>
              </a:rPr>
              <a:t>Data Collection and Analysis</a:t>
            </a:r>
          </a:p>
        </p:txBody>
      </p:sp>
      <p:sp>
        <p:nvSpPr>
          <p:cNvPr id="7" name="TextBox 6">
            <a:extLst>
              <a:ext uri="{FF2B5EF4-FFF2-40B4-BE49-F238E27FC236}">
                <a16:creationId xmlns:a16="http://schemas.microsoft.com/office/drawing/2014/main" id="{4AEEFE43-F6B5-59CD-6AFA-ADD949D81B82}"/>
              </a:ext>
            </a:extLst>
          </p:cNvPr>
          <p:cNvSpPr txBox="1"/>
          <p:nvPr/>
        </p:nvSpPr>
        <p:spPr>
          <a:xfrm>
            <a:off x="196860" y="1584621"/>
            <a:ext cx="5453097" cy="4338625"/>
          </a:xfrm>
          <a:prstGeom prst="rect">
            <a:avLst/>
          </a:prstGeom>
        </p:spPr>
        <p:txBody>
          <a:bodyPr vert="horz" lIns="91440" tIns="45720" rIns="91440" bIns="45720" rtlCol="0">
            <a:no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The dependent variable and focus was the distribution of crown depth (size), and it was analyzed for chaos.</a:t>
            </a:r>
          </a:p>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Collection: </a:t>
            </a:r>
          </a:p>
          <a:p>
            <a:pPr marL="800100" lvl="1" indent="-342900">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Every day that it snowed, the slope was bombed to trigger an avalanche. If no avalanche occurred, crown depth = 0. If an avalanche was triggered, its crown depth was recorded. </a:t>
            </a:r>
          </a:p>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Researchers determined there was no autocorrelation or periodicity.</a:t>
            </a:r>
          </a:p>
          <a:p>
            <a:pPr marL="285750" marR="0" lvl="0" indent="-285750">
              <a:lnSpc>
                <a:spcPct val="90000"/>
              </a:lnSpc>
              <a:spcAft>
                <a:spcPts val="1200"/>
              </a:spcAft>
              <a:buFont typeface="Wingdings" pitchFamily="2" charset="2"/>
              <a:buChar char="§"/>
            </a:pPr>
            <a:endParaRPr lang="en-US" sz="2000" b="1" dirty="0">
              <a:effectLst/>
            </a:endParaRPr>
          </a:p>
        </p:txBody>
      </p:sp>
      <p:pic>
        <p:nvPicPr>
          <p:cNvPr id="8" name="Picture 7" descr="A graph showing a graph of a number of people&#10;&#10;Description automatically generated with medium confidence">
            <a:extLst>
              <a:ext uri="{FF2B5EF4-FFF2-40B4-BE49-F238E27FC236}">
                <a16:creationId xmlns:a16="http://schemas.microsoft.com/office/drawing/2014/main" id="{C9FFD1FE-E9E4-5E23-7A2A-C589A0D91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9168"/>
            <a:ext cx="5453097" cy="4744195"/>
          </a:xfrm>
          <a:prstGeom prst="rect">
            <a:avLst/>
          </a:prstGeom>
          <a:noFill/>
        </p:spPr>
      </p:pic>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3</a:t>
            </a:fld>
            <a:endParaRPr lang="en-US" dirty="0"/>
          </a:p>
        </p:txBody>
      </p:sp>
    </p:spTree>
    <p:extLst>
      <p:ext uri="{BB962C8B-B14F-4D97-AF65-F5344CB8AC3E}">
        <p14:creationId xmlns:p14="http://schemas.microsoft.com/office/powerpoint/2010/main" val="318342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340698" y="485489"/>
            <a:ext cx="10439401" cy="1293443"/>
          </a:xfrm>
        </p:spPr>
        <p:txBody>
          <a:bodyPr vert="horz" lIns="91440" tIns="45720" rIns="91440" bIns="45720" rtlCol="0" anchor="ctr">
            <a:normAutofit/>
          </a:bodyPr>
          <a:lstStyle/>
          <a:p>
            <a:r>
              <a:rPr lang="en-US" sz="4000" dirty="0">
                <a:latin typeface="Aptos" panose="020B0004020202020204" pitchFamily="34" charset="0"/>
              </a:rPr>
              <a:t>Data Exploration</a:t>
            </a:r>
            <a:endParaRPr lang="en-US" sz="4000" kern="1200" cap="all" baseline="0" dirty="0">
              <a:latin typeface="Aptos" panose="020B0004020202020204" pitchFamily="34" charset="0"/>
            </a:endParaRPr>
          </a:p>
        </p:txBody>
      </p:sp>
      <p:sp>
        <p:nvSpPr>
          <p:cNvPr id="7" name="TextBox 6">
            <a:extLst>
              <a:ext uri="{FF2B5EF4-FFF2-40B4-BE49-F238E27FC236}">
                <a16:creationId xmlns:a16="http://schemas.microsoft.com/office/drawing/2014/main" id="{4AEEFE43-F6B5-59CD-6AFA-ADD949D81B82}"/>
              </a:ext>
            </a:extLst>
          </p:cNvPr>
          <p:cNvSpPr txBox="1"/>
          <p:nvPr/>
        </p:nvSpPr>
        <p:spPr>
          <a:xfrm>
            <a:off x="340698" y="1654340"/>
            <a:ext cx="5184534" cy="4338625"/>
          </a:xfrm>
          <a:prstGeom prst="rect">
            <a:avLst/>
          </a:prstGeom>
        </p:spPr>
        <p:txBody>
          <a:bodyPr vert="horz" lIns="91440" tIns="45720" rIns="91440" bIns="45720" rtlCol="0">
            <a:noAutofit/>
          </a:bodyPr>
          <a:lstStyle/>
          <a:p>
            <a:pPr marL="267462" indent="-267462" defTabSz="713232">
              <a:spcAft>
                <a:spcPts val="600"/>
              </a:spcAft>
              <a:buFont typeface="Wingdings" pitchFamily="2" charset="2"/>
              <a:buChar char="§"/>
            </a:pPr>
            <a:r>
              <a:rPr lang="en-US" sz="2000" dirty="0">
                <a:latin typeface="Aptos" panose="020B0004020202020204" pitchFamily="34" charset="0"/>
                <a:cs typeface="Times New Roman" panose="02020603050405020304" pitchFamily="18" charset="0"/>
              </a:rPr>
              <a:t>T</a:t>
            </a:r>
            <a:r>
              <a:rPr lang="en-US" sz="2000" kern="1200" dirty="0">
                <a:solidFill>
                  <a:schemeClr val="tx1"/>
                </a:solidFill>
                <a:latin typeface="Aptos" panose="020B0004020202020204" pitchFamily="34" charset="0"/>
                <a:ea typeface="+mn-ea"/>
                <a:cs typeface="Times New Roman" panose="02020603050405020304" pitchFamily="18" charset="0"/>
              </a:rPr>
              <a:t>he distribution of the number (N) of avalanche crown sizes larger than a certain size (r) follows a power law function of the form (where C is a constant and D is the fractal dimension): </a:t>
            </a:r>
            <a:endParaRPr lang="en-US" sz="2000" dirty="0"/>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4</a:t>
            </a:fld>
            <a:endParaRPr lang="en-US" dirty="0"/>
          </a:p>
        </p:txBody>
      </p:sp>
      <p:pic>
        <p:nvPicPr>
          <p:cNvPr id="3" name="Picture 2" descr="A graph of a function&#10;&#10;Description automatically generated">
            <a:extLst>
              <a:ext uri="{FF2B5EF4-FFF2-40B4-BE49-F238E27FC236}">
                <a16:creationId xmlns:a16="http://schemas.microsoft.com/office/drawing/2014/main" id="{17E035A9-09FD-14F7-910F-AADBC6C823D4}"/>
              </a:ext>
            </a:extLst>
          </p:cNvPr>
          <p:cNvPicPr>
            <a:picLocks noChangeAspect="1"/>
          </p:cNvPicPr>
          <p:nvPr/>
        </p:nvPicPr>
        <p:blipFill>
          <a:blip r:embed="rId3"/>
          <a:stretch>
            <a:fillRect/>
          </a:stretch>
        </p:blipFill>
        <p:spPr>
          <a:xfrm>
            <a:off x="6096000" y="1654340"/>
            <a:ext cx="5888866" cy="4591914"/>
          </a:xfrm>
          <a:prstGeom prst="rect">
            <a:avLst/>
          </a:prstGeom>
        </p:spPr>
      </p:pic>
      <p:pic>
        <p:nvPicPr>
          <p:cNvPr id="4" name="Picture 3" descr="A black text with a white background&#10;&#10;Description automatically generated">
            <a:extLst>
              <a:ext uri="{FF2B5EF4-FFF2-40B4-BE49-F238E27FC236}">
                <a16:creationId xmlns:a16="http://schemas.microsoft.com/office/drawing/2014/main" id="{05649F82-1CE2-FDA2-2DF9-91BF9BC67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932" y="3823652"/>
            <a:ext cx="2408951" cy="865717"/>
          </a:xfrm>
          <a:prstGeom prst="rect">
            <a:avLst/>
          </a:prstGeom>
        </p:spPr>
      </p:pic>
    </p:spTree>
    <p:extLst>
      <p:ext uri="{BB962C8B-B14F-4D97-AF65-F5344CB8AC3E}">
        <p14:creationId xmlns:p14="http://schemas.microsoft.com/office/powerpoint/2010/main" val="419565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393886" y="446253"/>
            <a:ext cx="7872289" cy="1142753"/>
          </a:xfrm>
        </p:spPr>
        <p:txBody>
          <a:bodyPr vert="horz" lIns="91440" tIns="45720" rIns="91440" bIns="45720" rtlCol="0" anchor="ctr">
            <a:noAutofit/>
          </a:bodyPr>
          <a:lstStyle/>
          <a:p>
            <a:pPr marL="0" marR="0">
              <a:spcBef>
                <a:spcPts val="0"/>
              </a:spcBef>
              <a:spcAft>
                <a:spcPts val="0"/>
              </a:spcAft>
            </a:pPr>
            <a:r>
              <a:rPr lang="en-US" sz="4000" dirty="0">
                <a:effectLst/>
                <a:latin typeface="Aptos" panose="020B0004020202020204" pitchFamily="34" charset="0"/>
                <a:ea typeface="Aptos" panose="020B0004020202020204" pitchFamily="34" charset="0"/>
                <a:cs typeface="Times New Roman" panose="02020603050405020304" pitchFamily="18" charset="0"/>
              </a:rPr>
              <a:t>Why we expect chaotic behavior</a:t>
            </a:r>
          </a:p>
        </p:txBody>
      </p:sp>
      <p:sp>
        <p:nvSpPr>
          <p:cNvPr id="7" name="TextBox 6">
            <a:extLst>
              <a:ext uri="{FF2B5EF4-FFF2-40B4-BE49-F238E27FC236}">
                <a16:creationId xmlns:a16="http://schemas.microsoft.com/office/drawing/2014/main" id="{4AEEFE43-F6B5-59CD-6AFA-ADD949D81B82}"/>
              </a:ext>
            </a:extLst>
          </p:cNvPr>
          <p:cNvSpPr txBox="1"/>
          <p:nvPr/>
        </p:nvSpPr>
        <p:spPr>
          <a:xfrm>
            <a:off x="393887" y="2073122"/>
            <a:ext cx="5702113" cy="4338625"/>
          </a:xfrm>
          <a:prstGeom prst="rect">
            <a:avLst/>
          </a:prstGeom>
        </p:spPr>
        <p:txBody>
          <a:bodyPr vert="horz" lIns="91440" tIns="45720" rIns="91440" bIns="45720" rtlCol="0">
            <a:no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There are many factors that determine the cohesiveness of the slab, the weak layer it slides on, and how bonded together the slab and weak layer are.</a:t>
            </a:r>
          </a:p>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Ex: temperature, degree of evolving and becoming more compact within and between layers, density, snow crystal size, snow crystal shape, snow moisture contents and gradients.</a:t>
            </a:r>
          </a:p>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These all change at different rates and we suspect that because of this, we will see SDIC.</a:t>
            </a:r>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5</a:t>
            </a:fld>
            <a:endParaRPr lang="en-US" dirty="0"/>
          </a:p>
        </p:txBody>
      </p:sp>
      <p:pic>
        <p:nvPicPr>
          <p:cNvPr id="1026" name="Picture 2">
            <a:extLst>
              <a:ext uri="{FF2B5EF4-FFF2-40B4-BE49-F238E27FC236}">
                <a16:creationId xmlns:a16="http://schemas.microsoft.com/office/drawing/2014/main" id="{021D1441-E84A-8330-2801-14B90B714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999" y="1646187"/>
            <a:ext cx="3682278" cy="476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7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393887" y="562545"/>
            <a:ext cx="7872289" cy="1078011"/>
          </a:xfrm>
        </p:spPr>
        <p:txBody>
          <a:bodyPr vert="horz" lIns="91440" tIns="45720" rIns="91440" bIns="45720" rtlCol="0" anchor="ctr">
            <a:noAutofit/>
          </a:bodyPr>
          <a:lstStyle/>
          <a:p>
            <a:pPr marL="0" marR="0">
              <a:spcBef>
                <a:spcPts val="0"/>
              </a:spcBef>
              <a:spcAft>
                <a:spcPts val="0"/>
              </a:spcAft>
            </a:pPr>
            <a:r>
              <a:rPr lang="en-US" sz="4000" dirty="0">
                <a:effectLst/>
                <a:latin typeface="Aptos" panose="020B0004020202020204" pitchFamily="34" charset="0"/>
                <a:ea typeface="Aptos" panose="020B0004020202020204" pitchFamily="34" charset="0"/>
                <a:cs typeface="Times New Roman" panose="02020603050405020304" pitchFamily="18" charset="0"/>
              </a:rPr>
              <a:t>Exploring and Constructing the attractor</a:t>
            </a:r>
          </a:p>
        </p:txBody>
      </p:sp>
      <p:sp>
        <p:nvSpPr>
          <p:cNvPr id="7" name="TextBox 6">
            <a:extLst>
              <a:ext uri="{FF2B5EF4-FFF2-40B4-BE49-F238E27FC236}">
                <a16:creationId xmlns:a16="http://schemas.microsoft.com/office/drawing/2014/main" id="{4AEEFE43-F6B5-59CD-6AFA-ADD949D81B82}"/>
              </a:ext>
            </a:extLst>
          </p:cNvPr>
          <p:cNvSpPr txBox="1"/>
          <p:nvPr/>
        </p:nvSpPr>
        <p:spPr>
          <a:xfrm>
            <a:off x="393887" y="2055736"/>
            <a:ext cx="5702113" cy="4338625"/>
          </a:xfrm>
          <a:prstGeom prst="rect">
            <a:avLst/>
          </a:prstGeom>
        </p:spPr>
        <p:txBody>
          <a:bodyPr vert="horz" lIns="91440" tIns="45720" rIns="91440" bIns="45720" rtlCol="0">
            <a:noAutofit/>
          </a:bodyPr>
          <a:lstStyle/>
          <a:p>
            <a:pPr marL="342900" marR="0" lvl="0" indent="-342900">
              <a:spcBef>
                <a:spcPts val="0"/>
              </a:spcBef>
              <a:spcAft>
                <a:spcPts val="0"/>
              </a:spcAft>
              <a:buFont typeface="Wingdings" pitchFamily="2" charset="2"/>
              <a:buChar char="§"/>
            </a:pPr>
            <a:r>
              <a:rPr lang="en-US" sz="2000" dirty="0">
                <a:latin typeface="Aptos" panose="020B0004020202020204" pitchFamily="34" charset="0"/>
                <a:ea typeface="Aptos" panose="020B0004020202020204" pitchFamily="34" charset="0"/>
                <a:cs typeface="Times New Roman" panose="02020603050405020304" pitchFamily="18" charset="0"/>
              </a:rPr>
              <a:t>No other variables collected other than crown size so used lagged values of crown size to construct the attractor. </a:t>
            </a:r>
          </a:p>
          <a:p>
            <a:pPr marL="342900" indent="-342900">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Embedding dimension determined to be at most 3 (using false nearest neighbors' approach) and verified using the correlation dimension.</a:t>
            </a:r>
          </a:p>
          <a:p>
            <a:pPr marL="342900" indent="-342900">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Principal component analysis was done on the time lagged crown size variables to determine the three principal axes making up the 3-embedding-dimensionional space.</a:t>
            </a:r>
          </a:p>
          <a:p>
            <a:pPr marL="342900" indent="-342900">
              <a:buFont typeface="Wingdings" pitchFamily="2" charset="2"/>
              <a:buChar char="§"/>
            </a:pPr>
            <a:endParaRPr lang="en-US" sz="20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Bef>
                <a:spcPts val="0"/>
              </a:spcBef>
              <a:spcAft>
                <a:spcPts val="0"/>
              </a:spcAft>
              <a:buFont typeface="Wingdings" pitchFamily="2" charset="2"/>
              <a:buChar char="§"/>
            </a:pPr>
            <a:endParaRPr lang="en-US" sz="20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6</a:t>
            </a:fld>
            <a:endParaRPr lang="en-US" dirty="0"/>
          </a:p>
        </p:txBody>
      </p:sp>
      <p:sp>
        <p:nvSpPr>
          <p:cNvPr id="3" name="TextBox 2">
            <a:extLst>
              <a:ext uri="{FF2B5EF4-FFF2-40B4-BE49-F238E27FC236}">
                <a16:creationId xmlns:a16="http://schemas.microsoft.com/office/drawing/2014/main" id="{23CD8F22-B65C-169D-9CD2-A13F71461055}"/>
              </a:ext>
            </a:extLst>
          </p:cNvPr>
          <p:cNvSpPr txBox="1"/>
          <p:nvPr/>
        </p:nvSpPr>
        <p:spPr>
          <a:xfrm>
            <a:off x="6886896" y="2055736"/>
            <a:ext cx="4648200" cy="1631216"/>
          </a:xfrm>
          <a:prstGeom prst="rect">
            <a:avLst/>
          </a:prstGeom>
          <a:noFill/>
        </p:spPr>
        <p:txBody>
          <a:bodyPr wrap="square" rtlCol="0">
            <a:sp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Also conducted three tests for determinism.</a:t>
            </a:r>
          </a:p>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All three tests concluded that the time series data is deterministic.</a:t>
            </a:r>
          </a:p>
          <a:p>
            <a:pPr marL="342900" indent="-342900">
              <a:buFont typeface="Wingdings" pitchFamily="2" charset="2"/>
              <a:buChar char="§"/>
            </a:pPr>
            <a:endParaRPr lang="en-US" sz="2000" dirty="0"/>
          </a:p>
        </p:txBody>
      </p:sp>
    </p:spTree>
    <p:extLst>
      <p:ext uri="{BB962C8B-B14F-4D97-AF65-F5344CB8AC3E}">
        <p14:creationId xmlns:p14="http://schemas.microsoft.com/office/powerpoint/2010/main" val="11719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393887" y="439255"/>
            <a:ext cx="8554904" cy="1078011"/>
          </a:xfrm>
        </p:spPr>
        <p:txBody>
          <a:bodyPr vert="horz" lIns="91440" tIns="45720" rIns="91440" bIns="45720" rtlCol="0" anchor="ctr">
            <a:noAutofit/>
          </a:bodyPr>
          <a:lstStyle/>
          <a:p>
            <a:pPr marL="0" marR="0">
              <a:spcBef>
                <a:spcPts val="0"/>
              </a:spcBef>
              <a:spcAft>
                <a:spcPts val="0"/>
              </a:spcAft>
            </a:pPr>
            <a:r>
              <a:rPr lang="en-US" sz="4000" dirty="0">
                <a:effectLst/>
                <a:latin typeface="Aptos" panose="020B0004020202020204" pitchFamily="34" charset="0"/>
                <a:ea typeface="Aptos" panose="020B0004020202020204" pitchFamily="34" charset="0"/>
                <a:cs typeface="Times New Roman" panose="02020603050405020304" pitchFamily="18" charset="0"/>
              </a:rPr>
              <a:t>Results and The Attractor Part 1</a:t>
            </a:r>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7</a:t>
            </a:fld>
            <a:endParaRPr lang="en-US"/>
          </a:p>
        </p:txBody>
      </p:sp>
      <p:pic>
        <p:nvPicPr>
          <p:cNvPr id="4" name="Picture 3" descr="A graph showing a cluster of lines and dots&#10;&#10;Description automatically generated">
            <a:extLst>
              <a:ext uri="{FF2B5EF4-FFF2-40B4-BE49-F238E27FC236}">
                <a16:creationId xmlns:a16="http://schemas.microsoft.com/office/drawing/2014/main" id="{A085C6F8-348F-EE29-5532-0C625915D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3200"/>
            <a:ext cx="5460998" cy="4394763"/>
          </a:xfrm>
          <a:prstGeom prst="rect">
            <a:avLst/>
          </a:prstGeom>
        </p:spPr>
      </p:pic>
      <p:sp>
        <p:nvSpPr>
          <p:cNvPr id="5" name="TextBox 4">
            <a:extLst>
              <a:ext uri="{FF2B5EF4-FFF2-40B4-BE49-F238E27FC236}">
                <a16:creationId xmlns:a16="http://schemas.microsoft.com/office/drawing/2014/main" id="{DE8FA514-8342-748F-89EA-FF8B7602FCB3}"/>
              </a:ext>
            </a:extLst>
          </p:cNvPr>
          <p:cNvSpPr txBox="1"/>
          <p:nvPr/>
        </p:nvSpPr>
        <p:spPr>
          <a:xfrm>
            <a:off x="393887" y="1763200"/>
            <a:ext cx="5353050" cy="4093428"/>
          </a:xfrm>
          <a:prstGeom prst="rect">
            <a:avLst/>
          </a:prstGeom>
          <a:noFill/>
        </p:spPr>
        <p:txBody>
          <a:bodyPr wrap="square" rtlCol="0">
            <a:sp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The attractor projected onto the first two principal axes. </a:t>
            </a:r>
          </a:p>
          <a:p>
            <a:pPr marL="800100" marR="0" lvl="1"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We see the attractor is a torus with a bow-tie-like distortion.</a:t>
            </a:r>
          </a:p>
          <a:p>
            <a:pPr marL="800100" marR="0" lvl="1"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The trajectories orbit a central void near (0.47, 0). </a:t>
            </a:r>
          </a:p>
          <a:p>
            <a:pPr marL="800100" marR="0" lvl="1"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Points get less dense farther from the center which is expected as small avalanches occur more frequently than larger avalanches.</a:t>
            </a:r>
          </a:p>
          <a:p>
            <a:pPr marL="800100" marR="0" lvl="1" indent="-342900">
              <a:spcBef>
                <a:spcPts val="0"/>
              </a:spcBef>
              <a:spcAft>
                <a:spcPts val="0"/>
              </a:spcAft>
              <a:buFont typeface="Wingdings" pitchFamily="2" charset="2"/>
              <a:buChar char="§"/>
            </a:pPr>
            <a:endParaRPr lang="en-US" sz="20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spcBef>
                <a:spcPts val="0"/>
              </a:spcBef>
              <a:spcAft>
                <a:spcPts val="0"/>
              </a:spcAft>
              <a:buFont typeface="Wingdings" pitchFamily="2" charset="2"/>
              <a:buChar char="§"/>
            </a:pPr>
            <a:endParaRPr lang="en-US" sz="20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Wingdings" pitchFamily="2" charset="2"/>
              <a:buChar char="§"/>
            </a:pPr>
            <a:endParaRPr lang="en-US" sz="2000" dirty="0"/>
          </a:p>
        </p:txBody>
      </p:sp>
    </p:spTree>
    <p:extLst>
      <p:ext uri="{BB962C8B-B14F-4D97-AF65-F5344CB8AC3E}">
        <p14:creationId xmlns:p14="http://schemas.microsoft.com/office/powerpoint/2010/main" val="11637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270597" y="490626"/>
            <a:ext cx="8678194" cy="1078011"/>
          </a:xfrm>
        </p:spPr>
        <p:txBody>
          <a:bodyPr vert="horz" lIns="91440" tIns="45720" rIns="91440" bIns="45720" rtlCol="0" anchor="ctr">
            <a:noAutofit/>
          </a:bodyPr>
          <a:lstStyle/>
          <a:p>
            <a:pPr marL="0" marR="0">
              <a:spcBef>
                <a:spcPts val="0"/>
              </a:spcBef>
              <a:spcAft>
                <a:spcPts val="0"/>
              </a:spcAft>
            </a:pPr>
            <a:r>
              <a:rPr lang="en-US" sz="4000" dirty="0">
                <a:effectLst/>
                <a:latin typeface="Aptos" panose="020B0004020202020204" pitchFamily="34" charset="0"/>
                <a:ea typeface="Aptos" panose="020B0004020202020204" pitchFamily="34" charset="0"/>
                <a:cs typeface="Times New Roman" panose="02020603050405020304" pitchFamily="18" charset="0"/>
              </a:rPr>
              <a:t>Results and The Attractor Part 2</a:t>
            </a:r>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8</a:t>
            </a:fld>
            <a:endParaRPr lang="en-US"/>
          </a:p>
        </p:txBody>
      </p:sp>
      <p:pic>
        <p:nvPicPr>
          <p:cNvPr id="3" name="Picture 2" descr="A graph showing a cluster of arrows&#10;&#10;Description automatically generated with medium confidence">
            <a:extLst>
              <a:ext uri="{FF2B5EF4-FFF2-40B4-BE49-F238E27FC236}">
                <a16:creationId xmlns:a16="http://schemas.microsoft.com/office/drawing/2014/main" id="{F2FD871C-3967-0121-BDC1-76CA2EFEC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426" y="1887536"/>
            <a:ext cx="5373688" cy="4113323"/>
          </a:xfrm>
          <a:prstGeom prst="rect">
            <a:avLst/>
          </a:prstGeom>
        </p:spPr>
      </p:pic>
      <p:sp>
        <p:nvSpPr>
          <p:cNvPr id="5" name="TextBox 4">
            <a:extLst>
              <a:ext uri="{FF2B5EF4-FFF2-40B4-BE49-F238E27FC236}">
                <a16:creationId xmlns:a16="http://schemas.microsoft.com/office/drawing/2014/main" id="{C0FC1F66-4BB2-B58C-E273-1B3C97B54BF1}"/>
              </a:ext>
            </a:extLst>
          </p:cNvPr>
          <p:cNvSpPr txBox="1"/>
          <p:nvPr/>
        </p:nvSpPr>
        <p:spPr>
          <a:xfrm>
            <a:off x="393886" y="1887536"/>
            <a:ext cx="5702113" cy="3170099"/>
          </a:xfrm>
          <a:prstGeom prst="rect">
            <a:avLst/>
          </a:prstGeom>
          <a:noFill/>
        </p:spPr>
        <p:txBody>
          <a:bodyPr wrap="square" rtlCol="0">
            <a:sp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Now with vectors representing both the direction to the following point and the largest distance between consecutive points. </a:t>
            </a:r>
          </a:p>
          <a:p>
            <a:pPr marL="742950" marR="0" lvl="1" indent="-285750">
              <a:spcBef>
                <a:spcPts val="0"/>
              </a:spcBef>
              <a:spcAft>
                <a:spcPts val="0"/>
              </a:spcAft>
              <a:buFont typeface="Wingdings" pitchFamily="2" charset="2"/>
              <a:buChar char="§"/>
            </a:pPr>
            <a:r>
              <a:rPr lang="en-US" sz="2000" dirty="0">
                <a:latin typeface="Aptos" panose="020B0004020202020204" pitchFamily="34" charset="0"/>
                <a:ea typeface="Aptos" panose="020B0004020202020204" pitchFamily="34" charset="0"/>
                <a:cs typeface="Times New Roman" panose="02020603050405020304" pitchFamily="18" charset="0"/>
              </a:rPr>
              <a:t>C</a:t>
            </a:r>
            <a:r>
              <a:rPr lang="en-US" sz="2000" dirty="0">
                <a:effectLst/>
                <a:latin typeface="Aptos" panose="020B0004020202020204" pitchFamily="34" charset="0"/>
                <a:ea typeface="Aptos" panose="020B0004020202020204" pitchFamily="34" charset="0"/>
                <a:cs typeface="Times New Roman" panose="02020603050405020304" pitchFamily="18" charset="0"/>
              </a:rPr>
              <a:t>lockwise rotation around a central void.</a:t>
            </a:r>
          </a:p>
          <a:p>
            <a:pPr marL="742950" marR="0" lvl="1" indent="-28575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Same bow-tie-like shape where the left lobe represents trials where bombing occurre</a:t>
            </a:r>
            <a:r>
              <a:rPr lang="en-US" sz="2000" dirty="0">
                <a:latin typeface="Aptos" panose="020B0004020202020204" pitchFamily="34" charset="0"/>
                <a:ea typeface="Aptos" panose="020B0004020202020204" pitchFamily="34" charset="0"/>
                <a:cs typeface="Times New Roman" panose="02020603050405020304" pitchFamily="18" charset="0"/>
              </a:rPr>
              <a:t>d</a:t>
            </a:r>
            <a:r>
              <a:rPr lang="en-US" sz="2000" dirty="0">
                <a:effectLst/>
                <a:latin typeface="Aptos" panose="020B0004020202020204" pitchFamily="34" charset="0"/>
                <a:ea typeface="Aptos" panose="020B0004020202020204" pitchFamily="34" charset="0"/>
                <a:cs typeface="Times New Roman" panose="02020603050405020304" pitchFamily="18" charset="0"/>
              </a:rPr>
              <a:t> but no avalanche was triggered, while the right lobe represents successfully triggered avalanches.</a:t>
            </a:r>
          </a:p>
          <a:p>
            <a:pPr marL="285750" indent="-285750">
              <a:buFont typeface="Wingdings" pitchFamily="2" charset="2"/>
              <a:buChar char="§"/>
            </a:pPr>
            <a:endParaRPr lang="en-US" sz="2000" dirty="0"/>
          </a:p>
        </p:txBody>
      </p:sp>
    </p:spTree>
    <p:extLst>
      <p:ext uri="{BB962C8B-B14F-4D97-AF65-F5344CB8AC3E}">
        <p14:creationId xmlns:p14="http://schemas.microsoft.com/office/powerpoint/2010/main" val="280817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279587" y="411624"/>
            <a:ext cx="8587011" cy="1078011"/>
          </a:xfrm>
        </p:spPr>
        <p:txBody>
          <a:bodyPr vert="horz" lIns="91440" tIns="45720" rIns="91440" bIns="45720" rtlCol="0" anchor="ctr">
            <a:noAutofit/>
          </a:bodyPr>
          <a:lstStyle/>
          <a:p>
            <a:pPr marL="0" marR="0">
              <a:spcBef>
                <a:spcPts val="0"/>
              </a:spcBef>
              <a:spcAft>
                <a:spcPts val="0"/>
              </a:spcAft>
            </a:pPr>
            <a:r>
              <a:rPr lang="en-US" sz="4000" dirty="0">
                <a:effectLst/>
                <a:latin typeface="Aptos" panose="020B0004020202020204" pitchFamily="34" charset="0"/>
                <a:ea typeface="Aptos" panose="020B0004020202020204" pitchFamily="34" charset="0"/>
                <a:cs typeface="Times New Roman" panose="02020603050405020304" pitchFamily="18" charset="0"/>
              </a:rPr>
              <a:t>Results and The Attractor Part 3</a:t>
            </a:r>
          </a:p>
        </p:txBody>
      </p:sp>
      <p:sp>
        <p:nvSpPr>
          <p:cNvPr id="13" name="Slide Number Placeholder 4">
            <a:extLst>
              <a:ext uri="{FF2B5EF4-FFF2-40B4-BE49-F238E27FC236}">
                <a16:creationId xmlns:a16="http://schemas.microsoft.com/office/drawing/2014/main" id="{C52427AF-26B9-236F-C87B-95D7C21989FD}"/>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9</a:t>
            </a:fld>
            <a:endParaRPr lang="en-US"/>
          </a:p>
        </p:txBody>
      </p:sp>
      <p:pic>
        <p:nvPicPr>
          <p:cNvPr id="3" name="Picture 2" descr="A graph with lines and dots&#10;&#10;Description automatically generated">
            <a:extLst>
              <a:ext uri="{FF2B5EF4-FFF2-40B4-BE49-F238E27FC236}">
                <a16:creationId xmlns:a16="http://schemas.microsoft.com/office/drawing/2014/main" id="{9B5A858D-5D11-A434-DE1B-B8DEFC2C6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853" y="1797692"/>
            <a:ext cx="5244147" cy="4277112"/>
          </a:xfrm>
          <a:prstGeom prst="rect">
            <a:avLst/>
          </a:prstGeom>
        </p:spPr>
      </p:pic>
      <p:sp>
        <p:nvSpPr>
          <p:cNvPr id="5" name="TextBox 4">
            <a:extLst>
              <a:ext uri="{FF2B5EF4-FFF2-40B4-BE49-F238E27FC236}">
                <a16:creationId xmlns:a16="http://schemas.microsoft.com/office/drawing/2014/main" id="{49FC18C4-CB64-302F-6DB1-1D684BB1B502}"/>
              </a:ext>
            </a:extLst>
          </p:cNvPr>
          <p:cNvSpPr txBox="1"/>
          <p:nvPr/>
        </p:nvSpPr>
        <p:spPr>
          <a:xfrm>
            <a:off x="99361" y="1797692"/>
            <a:ext cx="6711763" cy="3477875"/>
          </a:xfrm>
          <a:prstGeom prst="rect">
            <a:avLst/>
          </a:prstGeom>
          <a:noFill/>
        </p:spPr>
        <p:txBody>
          <a:bodyPr wrap="square" rtlCol="0">
            <a:spAutoFit/>
          </a:bodyPr>
          <a:lstStyle/>
          <a:p>
            <a:pPr marL="342900" marR="0" lvl="0" indent="-34290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Looking at the second and third dimensions.</a:t>
            </a:r>
          </a:p>
          <a:p>
            <a:pPr marL="742950" marR="0" lvl="1" indent="-28575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This can be viewed from the right edge of the previous two figures. </a:t>
            </a:r>
          </a:p>
          <a:p>
            <a:pPr marL="742950" marR="0" lvl="1" indent="-28575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Contrastingly, the rotation is counterclockwise, with the horizontal axis being exaggerated.</a:t>
            </a:r>
          </a:p>
          <a:p>
            <a:pPr marL="742950" marR="0" lvl="1" indent="-28575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It further lacks the torus and bow-tie-like structure from the previous two figures.</a:t>
            </a:r>
          </a:p>
          <a:p>
            <a:pPr marL="742950" marR="0" lvl="1" indent="-285750">
              <a:spcBef>
                <a:spcPts val="0"/>
              </a:spcBef>
              <a:spcAft>
                <a:spcPts val="0"/>
              </a:spcAft>
              <a:buFont typeface="Wingdings" pitchFamily="2" charset="2"/>
              <a:buChar char="§"/>
            </a:pPr>
            <a:r>
              <a:rPr lang="en-US" sz="2000" dirty="0">
                <a:effectLst/>
                <a:latin typeface="Aptos" panose="020B0004020202020204" pitchFamily="34" charset="0"/>
                <a:ea typeface="Aptos" panose="020B0004020202020204" pitchFamily="34" charset="0"/>
                <a:cs typeface="Times New Roman" panose="02020603050405020304" pitchFamily="18" charset="0"/>
              </a:rPr>
              <a:t>Makes sense as the embedding dimension was at most three and via PCA the researchers concluded the first two PCs accounted for 70% of the variance with the third PC comprising most of the noise. </a:t>
            </a:r>
          </a:p>
        </p:txBody>
      </p:sp>
    </p:spTree>
    <p:extLst>
      <p:ext uri="{BB962C8B-B14F-4D97-AF65-F5344CB8AC3E}">
        <p14:creationId xmlns:p14="http://schemas.microsoft.com/office/powerpoint/2010/main" val="323031699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B53FD5-8F3E-4406-8404-9F78B5E6376E}">
  <ds:schemaRefs>
    <ds:schemaRef ds:uri="16c05727-aa75-4e4a-9b5f-8a80a1165891"/>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230e9df3-be65-4c73-a93b-d1236ebd677e"/>
    <ds:schemaRef ds:uri="71af3243-3dd4-4a8d-8c0d-dd76da1f02a5"/>
    <ds:schemaRef ds:uri="http://schemas.microsoft.com/sharepoint/v3"/>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1148</Words>
  <Application>Microsoft Macintosh PowerPoint</Application>
  <PresentationFormat>Widescreen</PresentationFormat>
  <Paragraphs>109</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Arial</vt:lpstr>
      <vt:lpstr>Calibri</vt:lpstr>
      <vt:lpstr>Courier New</vt:lpstr>
      <vt:lpstr>KaTeX_Main</vt:lpstr>
      <vt:lpstr>KaTeX_Math</vt:lpstr>
      <vt:lpstr>Tenorite</vt:lpstr>
      <vt:lpstr>Wingdings</vt:lpstr>
      <vt:lpstr>Custom</vt:lpstr>
      <vt:lpstr>The Chaotic Behavior of Slab Avalanches</vt:lpstr>
      <vt:lpstr>About the data</vt:lpstr>
      <vt:lpstr>Data Collection and Analysis</vt:lpstr>
      <vt:lpstr>Data Exploration</vt:lpstr>
      <vt:lpstr>Why we expect chaotic behavior</vt:lpstr>
      <vt:lpstr>Exploring and Constructing the attractor</vt:lpstr>
      <vt:lpstr>Results and The Attractor Part 1</vt:lpstr>
      <vt:lpstr>Results and The Attractor Part 2</vt:lpstr>
      <vt:lpstr>Results and The Attractor Part 3</vt:lpstr>
      <vt:lpstr>Discussion and Sources of Error and Variability  </vt:lpstr>
      <vt:lpstr>Why Nothing About the Lyapunov Exponent  </vt:lpstr>
      <vt:lpstr>Why we Care</vt:lpstr>
      <vt:lpstr>Link to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Danny Satterthwaite</cp:lastModifiedBy>
  <cp:revision>14</cp:revision>
  <dcterms:created xsi:type="dcterms:W3CDTF">2024-04-17T14:04:14Z</dcterms:created>
  <dcterms:modified xsi:type="dcterms:W3CDTF">2024-05-10T12:54:48Z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